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handoutMasterIdLst>
    <p:handoutMasterId r:id="rId29"/>
  </p:handoutMasterIdLst>
  <p:sldIdLst>
    <p:sldId id="459" r:id="rId2"/>
    <p:sldId id="425" r:id="rId3"/>
    <p:sldId id="461" r:id="rId4"/>
    <p:sldId id="444" r:id="rId5"/>
    <p:sldId id="445" r:id="rId6"/>
    <p:sldId id="446" r:id="rId7"/>
    <p:sldId id="460" r:id="rId8"/>
    <p:sldId id="443" r:id="rId9"/>
    <p:sldId id="428" r:id="rId10"/>
    <p:sldId id="426" r:id="rId11"/>
    <p:sldId id="468" r:id="rId12"/>
    <p:sldId id="275" r:id="rId13"/>
    <p:sldId id="454" r:id="rId14"/>
    <p:sldId id="455" r:id="rId15"/>
    <p:sldId id="457" r:id="rId16"/>
    <p:sldId id="458" r:id="rId17"/>
    <p:sldId id="417" r:id="rId18"/>
    <p:sldId id="402" r:id="rId19"/>
    <p:sldId id="463" r:id="rId20"/>
    <p:sldId id="462" r:id="rId21"/>
    <p:sldId id="464" r:id="rId22"/>
    <p:sldId id="465" r:id="rId23"/>
    <p:sldId id="466" r:id="rId24"/>
    <p:sldId id="424" r:id="rId25"/>
    <p:sldId id="453" r:id="rId26"/>
    <p:sldId id="271" r:id="rId27"/>
  </p:sldIdLst>
  <p:sldSz cx="9144000" cy="6858000" type="screen4x3"/>
  <p:notesSz cx="9240838" cy="69548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90">
          <p15:clr>
            <a:srgbClr val="A4A3A4"/>
          </p15:clr>
        </p15:guide>
        <p15:guide id="2" pos="291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8FD9"/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8" autoAdjust="0"/>
    <p:restoredTop sz="94020" autoAdjust="0"/>
  </p:normalViewPr>
  <p:slideViewPr>
    <p:cSldViewPr>
      <p:cViewPr varScale="1">
        <p:scale>
          <a:sx n="78" d="100"/>
          <a:sy n="78" d="100"/>
        </p:scale>
        <p:origin x="179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010" y="-96"/>
      </p:cViewPr>
      <p:guideLst>
        <p:guide orient="horz" pos="2190"/>
        <p:guide pos="29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4363" cy="3477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234338" y="0"/>
            <a:ext cx="4004363" cy="3477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8EBF6F4C-97C6-4B65-A7B2-A61CC48E4B9D}" type="datetimeFigureOut">
              <a:rPr lang="fr-CA" smtClean="0"/>
              <a:t>2023-10-19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605889"/>
            <a:ext cx="4004363" cy="3477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234338" y="6605889"/>
            <a:ext cx="4004363" cy="3477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E2A0D0DC-0E81-48F9-8FEF-66ED25053FC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4171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4363" cy="3477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234338" y="0"/>
            <a:ext cx="4004363" cy="3477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FFFF4B1E-B31D-4C7E-A258-70B8C0AB71E3}" type="datetimeFigureOut">
              <a:rPr lang="fr-CA" smtClean="0"/>
              <a:t>2023-10-19</a:t>
            </a:fld>
            <a:endParaRPr lang="fr-C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882900" y="522288"/>
            <a:ext cx="3475038" cy="2606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6" tIns="46273" rIns="92546" bIns="46273" rtlCol="0" anchor="ctr"/>
          <a:lstStyle/>
          <a:p>
            <a:endParaRPr lang="fr-CA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24084" y="3303548"/>
            <a:ext cx="7392670" cy="3129677"/>
          </a:xfrm>
          <a:prstGeom prst="rect">
            <a:avLst/>
          </a:prstGeom>
        </p:spPr>
        <p:txBody>
          <a:bodyPr vert="horz" lIns="92546" tIns="46273" rIns="92546" bIns="46273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605889"/>
            <a:ext cx="4004363" cy="3477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234338" y="6605889"/>
            <a:ext cx="4004363" cy="3477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69E6ADA9-B66B-47AD-9FD4-DED90704EC3A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81014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6ADA9-B66B-47AD-9FD4-DED90704EC3A}" type="slidenum">
              <a:rPr lang="fr-CA" smtClean="0"/>
              <a:t>11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621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6ADA9-B66B-47AD-9FD4-DED90704EC3A}" type="slidenum">
              <a:rPr lang="fr-CA" smtClean="0"/>
              <a:t>12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54546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Il manque une carte d’identité</a:t>
            </a:r>
            <a:r>
              <a:rPr lang="fr-CA" baseline="0" dirty="0"/>
              <a:t> ainsi que le guide du patrouilleur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6ADA9-B66B-47AD-9FD4-DED90704EC3A}" type="slidenum">
              <a:rPr lang="fr-CA" smtClean="0"/>
              <a:t>18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39969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Il manque une carte d’identité</a:t>
            </a:r>
            <a:r>
              <a:rPr lang="fr-CA" baseline="0" dirty="0"/>
              <a:t> ainsi que le guide du patrouilleur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6ADA9-B66B-47AD-9FD4-DED90704EC3A}" type="slidenum">
              <a:rPr lang="fr-CA" smtClean="0"/>
              <a:t>19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39969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Il manque une carte d’identité</a:t>
            </a:r>
            <a:r>
              <a:rPr lang="fr-CA" baseline="0" dirty="0"/>
              <a:t> ainsi que le guide du patrouilleur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6ADA9-B66B-47AD-9FD4-DED90704EC3A}" type="slidenum">
              <a:rPr lang="fr-CA" smtClean="0"/>
              <a:t>20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39969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Il manque une carte d’identité</a:t>
            </a:r>
            <a:r>
              <a:rPr lang="fr-CA" baseline="0" dirty="0"/>
              <a:t> ainsi que le guide du patrouilleur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6ADA9-B66B-47AD-9FD4-DED90704EC3A}" type="slidenum">
              <a:rPr lang="fr-CA" smtClean="0"/>
              <a:t>21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39969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Il manque une carte d’identité</a:t>
            </a:r>
            <a:r>
              <a:rPr lang="fr-CA" baseline="0" dirty="0"/>
              <a:t> ainsi que le guide du patrouilleur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6ADA9-B66B-47AD-9FD4-DED90704EC3A}" type="slidenum">
              <a:rPr lang="fr-CA" smtClean="0"/>
              <a:t>22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39969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Il manque une carte d’identité</a:t>
            </a:r>
            <a:r>
              <a:rPr lang="fr-CA" baseline="0" dirty="0"/>
              <a:t> ainsi que le guide du patrouilleur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6ADA9-B66B-47AD-9FD4-DED90704EC3A}" type="slidenum">
              <a:rPr lang="fr-CA" smtClean="0"/>
              <a:t>23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39969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6ADA9-B66B-47AD-9FD4-DED90704EC3A}" type="slidenum">
              <a:rPr lang="fr-CA" smtClean="0"/>
              <a:t>26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8264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EC15-0701-47DA-93C8-62A570CFEB36}" type="datetimeFigureOut">
              <a:rPr lang="fr-CA" smtClean="0"/>
              <a:t>2023-10-19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fr-CA" dirty="0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56B4C33F-CE8B-4580-B841-F8C86E54AFF6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EC15-0701-47DA-93C8-62A570CFEB36}" type="datetimeFigureOut">
              <a:rPr lang="fr-CA" smtClean="0"/>
              <a:t>2023-10-19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4C33F-CE8B-4580-B841-F8C86E54AFF6}" type="slidenum">
              <a:rPr lang="fr-CA" smtClean="0"/>
              <a:t>‹N°›</a:t>
            </a:fld>
            <a:endParaRPr lang="fr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EC15-0701-47DA-93C8-62A570CFEB36}" type="datetimeFigureOut">
              <a:rPr lang="fr-CA" smtClean="0"/>
              <a:t>2023-10-19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fld id="{56B4C33F-CE8B-4580-B841-F8C86E54AFF6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EC15-0701-47DA-93C8-62A570CFEB36}" type="datetimeFigureOut">
              <a:rPr lang="fr-CA" smtClean="0"/>
              <a:t>2023-10-19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4C33F-CE8B-4580-B841-F8C86E54AFF6}" type="slidenum">
              <a:rPr lang="fr-CA" smtClean="0"/>
              <a:t>‹N°›</a:t>
            </a:fld>
            <a:endParaRPr lang="fr-C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EC15-0701-47DA-93C8-62A570CFEB36}" type="datetimeFigureOut">
              <a:rPr lang="fr-CA" smtClean="0"/>
              <a:t>2023-10-19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56B4C33F-CE8B-4580-B841-F8C86E54AFF6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EC15-0701-47DA-93C8-62A570CFEB36}" type="datetimeFigureOut">
              <a:rPr lang="fr-CA" smtClean="0"/>
              <a:t>2023-10-19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4C33F-CE8B-4580-B841-F8C86E54AFF6}" type="slidenum">
              <a:rPr lang="fr-CA" smtClean="0"/>
              <a:t>‹N°›</a:t>
            </a:fld>
            <a:endParaRPr lang="fr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EC15-0701-47DA-93C8-62A570CFEB36}" type="datetimeFigureOut">
              <a:rPr lang="fr-CA" smtClean="0"/>
              <a:t>2023-10-19</a:t>
            </a:fld>
            <a:endParaRPr lang="fr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4C33F-CE8B-4580-B841-F8C86E54AFF6}" type="slidenum">
              <a:rPr lang="fr-CA" smtClean="0"/>
              <a:t>‹N°›</a:t>
            </a:fld>
            <a:endParaRPr lang="fr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EC15-0701-47DA-93C8-62A570CFEB36}" type="datetimeFigureOut">
              <a:rPr lang="fr-CA" smtClean="0"/>
              <a:t>2023-10-19</a:t>
            </a:fld>
            <a:endParaRPr lang="fr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4C33F-CE8B-4580-B841-F8C86E54AFF6}" type="slidenum">
              <a:rPr lang="fr-CA" smtClean="0"/>
              <a:t>‹N°›</a:t>
            </a:fld>
            <a:endParaRPr lang="fr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EC15-0701-47DA-93C8-62A570CFEB36}" type="datetimeFigureOut">
              <a:rPr lang="fr-CA" smtClean="0"/>
              <a:t>2023-10-19</a:t>
            </a:fld>
            <a:endParaRPr lang="fr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4C33F-CE8B-4580-B841-F8C86E54AFF6}" type="slidenum">
              <a:rPr lang="fr-CA" smtClean="0"/>
              <a:t>‹N°›</a:t>
            </a:fld>
            <a:endParaRPr lang="fr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EC15-0701-47DA-93C8-62A570CFEB36}" type="datetimeFigureOut">
              <a:rPr lang="fr-CA" smtClean="0"/>
              <a:t>2023-10-19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4C33F-CE8B-4580-B841-F8C86E54AFF6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EC15-0701-47DA-93C8-62A570CFEB36}" type="datetimeFigureOut">
              <a:rPr lang="fr-CA" smtClean="0"/>
              <a:t>2023-10-19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4C33F-CE8B-4580-B841-F8C86E54AFF6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9DCEC15-0701-47DA-93C8-62A570CFEB36}" type="datetimeFigureOut">
              <a:rPr lang="fr-CA" smtClean="0"/>
              <a:t>2023-10-19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6B4C33F-CE8B-4580-B841-F8C86E54AFF6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http://static-p4.fotolia.com/jpg/00/00/97/53/110_F_975321_kU5Bues7hwXPdNkz4A28jTqvflUr6C.jpg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3829661" cy="452596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04864"/>
            <a:ext cx="4294694" cy="398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86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43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Les formations</a:t>
            </a:r>
          </a:p>
          <a:p>
            <a:pPr marL="0" indent="0">
              <a:buNone/>
            </a:pPr>
            <a:r>
              <a:rPr lang="fr-CA" dirty="0">
                <a:solidFill>
                  <a:srgbClr val="000000"/>
                </a:solidFill>
                <a:latin typeface="Franklin Gothic Demi" panose="020B0703020102020204" pitchFamily="34" charset="0"/>
              </a:rPr>
              <a:t>Accueille des candidats</a:t>
            </a:r>
          </a:p>
          <a:p>
            <a:pPr marL="0" indent="0">
              <a:buNone/>
            </a:pPr>
            <a:endParaRPr lang="fr-CA" dirty="0">
              <a:solidFill>
                <a:srgbClr val="000000"/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endParaRPr lang="fr-CA" sz="4300" dirty="0">
              <a:solidFill>
                <a:srgbClr val="00000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140968"/>
            <a:ext cx="5222499" cy="34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3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r-CA" sz="4500" b="1" u="sng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La Véloroute</a:t>
            </a:r>
          </a:p>
          <a:p>
            <a:pPr marL="0" indent="0">
              <a:buNone/>
            </a:pPr>
            <a:r>
              <a:rPr lang="fr-CA" sz="4500" b="1" u="sng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des Grandes-Fourches_</a:t>
            </a:r>
          </a:p>
          <a:p>
            <a:pPr marL="0" indent="0">
              <a:buNone/>
            </a:pPr>
            <a:r>
              <a:rPr lang="fr-CA" sz="4500" b="1" u="sng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en chiffres…</a:t>
            </a:r>
            <a:r>
              <a:rPr lang="fr-CA" sz="4500" b="1" u="sng" dirty="0"/>
              <a:t>______________________________</a:t>
            </a:r>
            <a:endParaRPr lang="fr-CA" sz="4500" dirty="0"/>
          </a:p>
          <a:p>
            <a:pPr marL="0" indent="0">
              <a:buNone/>
            </a:pPr>
            <a:r>
              <a:rPr lang="fr-CA" b="1" dirty="0"/>
              <a:t> </a:t>
            </a:r>
            <a:endParaRPr lang="fr-CA" dirty="0"/>
          </a:p>
          <a:p>
            <a:pPr marL="0" indent="0">
              <a:buNone/>
            </a:pPr>
            <a:r>
              <a:rPr lang="fr-CA" b="1" dirty="0"/>
              <a:t> </a:t>
            </a:r>
          </a:p>
          <a:p>
            <a:endParaRPr lang="fr-CA" b="1" dirty="0"/>
          </a:p>
          <a:p>
            <a:pPr marL="0" indent="0">
              <a:buNone/>
            </a:pPr>
            <a:r>
              <a:rPr lang="fr-CA" b="1" dirty="0"/>
              <a:t>	</a:t>
            </a:r>
            <a:r>
              <a:rPr lang="fr-CA" b="1" dirty="0">
                <a:solidFill>
                  <a:srgbClr val="008A3E"/>
                </a:solidFill>
              </a:rPr>
              <a:t>RGF comprend  plus de 100 km de piste, dont environ 63 km en site  propre  : </a:t>
            </a:r>
            <a:endParaRPr lang="fr-CA" dirty="0">
              <a:solidFill>
                <a:srgbClr val="008A3E"/>
              </a:solidFill>
            </a:endParaRPr>
          </a:p>
          <a:p>
            <a:pPr marL="0" indent="0">
              <a:buNone/>
            </a:pPr>
            <a:r>
              <a:rPr lang="fr-CA" b="1" dirty="0"/>
              <a:t>		</a:t>
            </a:r>
          </a:p>
          <a:p>
            <a:pPr marL="0" indent="0">
              <a:spcAft>
                <a:spcPts val="700"/>
              </a:spcAft>
              <a:buNone/>
            </a:pPr>
            <a:r>
              <a:rPr lang="fr-CA" b="1" dirty="0"/>
              <a:t>		Environ 46 km en asphalte 	</a:t>
            </a:r>
          </a:p>
          <a:p>
            <a:pPr marL="0" indent="0">
              <a:spcAft>
                <a:spcPts val="700"/>
              </a:spcAft>
              <a:buNone/>
            </a:pPr>
            <a:r>
              <a:rPr lang="fr-CA" b="1" dirty="0"/>
              <a:t>		Environ 44 km en criblure de pierres </a:t>
            </a:r>
            <a:endParaRPr lang="fr-CA" dirty="0"/>
          </a:p>
          <a:p>
            <a:pPr marL="0" indent="0">
              <a:spcAft>
                <a:spcPts val="700"/>
              </a:spcAft>
              <a:buNone/>
            </a:pPr>
            <a:r>
              <a:rPr lang="fr-CA" b="1" dirty="0"/>
              <a:t>		Environ 10 km en gravier</a:t>
            </a:r>
            <a:endParaRPr lang="fr-CA" dirty="0"/>
          </a:p>
          <a:p>
            <a:pPr marL="0" indent="0">
              <a:buNone/>
            </a:pPr>
            <a:r>
              <a:rPr lang="fr-CA" b="1" dirty="0"/>
              <a:t> </a:t>
            </a:r>
            <a:endParaRPr lang="fr-CA" dirty="0"/>
          </a:p>
          <a:p>
            <a:pPr marL="0" indent="0">
              <a:buNone/>
            </a:pPr>
            <a:r>
              <a:rPr lang="fr-CA" b="1" dirty="0"/>
              <a:t>		En site propre :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spcAft>
                <a:spcPts val="600"/>
              </a:spcAft>
              <a:buNone/>
            </a:pPr>
            <a:r>
              <a:rPr lang="fr-CA" b="1" dirty="0"/>
              <a:t>			22 km en asphalte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CA" b="1" dirty="0"/>
              <a:t>			33 km en criblure de pierres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CA" b="1" dirty="0"/>
              <a:t>			8 km en gravier</a:t>
            </a:r>
          </a:p>
        </p:txBody>
      </p:sp>
      <p:sp>
        <p:nvSpPr>
          <p:cNvPr id="4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effectLst/>
              </a:rPr>
              <a:t>Démarrer une patrouille à vélo</a:t>
            </a:r>
            <a:endParaRPr lang="fr-CA" sz="4400" dirty="0"/>
          </a:p>
        </p:txBody>
      </p:sp>
      <p:pic>
        <p:nvPicPr>
          <p:cNvPr id="7192" name="Image 4" descr="Bicycle symb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3284984"/>
            <a:ext cx="35242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1" name="Picture 23" descr="Icona biciclet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7732" r="12885" b="15462"/>
          <a:stretch>
            <a:fillRect/>
          </a:stretch>
        </p:blipFill>
        <p:spPr bwMode="auto">
          <a:xfrm>
            <a:off x="1911650" y="3933056"/>
            <a:ext cx="24765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Image 13" descr="Icona biciclet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7732" r="12885" b="15462"/>
          <a:stretch>
            <a:fillRect/>
          </a:stretch>
        </p:blipFill>
        <p:spPr bwMode="auto">
          <a:xfrm>
            <a:off x="1907704" y="3645024"/>
            <a:ext cx="24765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 descr="Icona biciclet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7732" r="12885" b="15462"/>
          <a:stretch>
            <a:fillRect/>
          </a:stretch>
        </p:blipFill>
        <p:spPr bwMode="auto">
          <a:xfrm>
            <a:off x="1915596" y="4221088"/>
            <a:ext cx="24765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http://static-p4.fotolia.com/jpg/00/00/97/53/110_F_975321_kU5Bues7hwXPdNkz4A28jTqvflUr6C.jpg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178896"/>
            <a:ext cx="1524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http://static-p4.fotolia.com/jpg/00/00/97/53/110_F_975321_kU5Bues7hwXPdNkz4A28jTqvflUr6C.jpg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432648"/>
            <a:ext cx="1524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://static-p4.fotolia.com/jpg/00/00/97/53/110_F_975321_kU5Bues7hwXPdNkz4A28jTqvflUr6C.jpg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718" y="5720680"/>
            <a:ext cx="1524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1063" algn="l"/>
              </a:tabLst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02" y="3561209"/>
            <a:ext cx="2975924" cy="27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46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effectLst/>
              </a:rPr>
              <a:t>Démarrer une patrouille à vélo</a:t>
            </a:r>
            <a:endParaRPr lang="fr-CA" sz="4400" dirty="0"/>
          </a:p>
        </p:txBody>
      </p:sp>
      <p:pic>
        <p:nvPicPr>
          <p:cNvPr id="8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32754"/>
            <a:ext cx="3059073" cy="4376566"/>
          </a:xfrm>
          <a:prstGeom prst="rect">
            <a:avLst/>
          </a:prstGeom>
          <a:solidFill>
            <a:srgbClr val="FFFFFF">
              <a:shade val="85000"/>
            </a:srgbClr>
          </a:solidFill>
          <a:ln w="0" cap="sq">
            <a:solidFill>
              <a:srgbClr val="FFFFFF"/>
            </a:solidFill>
            <a:miter lim="800000"/>
          </a:ln>
          <a:effectLst>
            <a:outerShdw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816424" cy="525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57098"/>
            <a:ext cx="4111352" cy="276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995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43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Les formations</a:t>
            </a:r>
          </a:p>
          <a:p>
            <a:pPr marL="0" indent="0">
              <a:buNone/>
            </a:pPr>
            <a:r>
              <a:rPr lang="fr-CA" dirty="0">
                <a:solidFill>
                  <a:srgbClr val="000000"/>
                </a:solidFill>
                <a:latin typeface="Franklin Gothic Demi" panose="020B0703020102020204" pitchFamily="34" charset="0"/>
              </a:rPr>
              <a:t>Accueille des candidats</a:t>
            </a:r>
          </a:p>
          <a:p>
            <a:pPr marL="0" indent="0">
              <a:buNone/>
            </a:pPr>
            <a:r>
              <a:rPr lang="fr-CA" dirty="0">
                <a:solidFill>
                  <a:srgbClr val="000000"/>
                </a:solidFill>
                <a:latin typeface="Franklin Gothic Demi" panose="020B0703020102020204" pitchFamily="34" charset="0"/>
              </a:rPr>
              <a:t>Prévention, réglementation et entente de principe</a:t>
            </a:r>
          </a:p>
          <a:p>
            <a:pPr marL="0" indent="0">
              <a:buNone/>
            </a:pPr>
            <a:endParaRPr lang="fr-CA" dirty="0">
              <a:solidFill>
                <a:srgbClr val="000000"/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endParaRPr lang="fr-CA" sz="4300" dirty="0">
              <a:solidFill>
                <a:srgbClr val="00000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69729"/>
            <a:ext cx="521007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6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43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Les formations</a:t>
            </a:r>
          </a:p>
          <a:p>
            <a:pPr marL="0" indent="0">
              <a:buNone/>
            </a:pPr>
            <a:r>
              <a:rPr lang="fr-CA" dirty="0">
                <a:solidFill>
                  <a:srgbClr val="000000"/>
                </a:solidFill>
                <a:latin typeface="Franklin Gothic Demi" panose="020B0703020102020204" pitchFamily="34" charset="0"/>
              </a:rPr>
              <a:t>Accueille des candidats</a:t>
            </a:r>
          </a:p>
          <a:p>
            <a:pPr marL="0" indent="0">
              <a:buNone/>
            </a:pPr>
            <a:r>
              <a:rPr lang="fr-CA" dirty="0">
                <a:solidFill>
                  <a:srgbClr val="000000"/>
                </a:solidFill>
                <a:latin typeface="Franklin Gothic Demi" panose="020B0703020102020204" pitchFamily="34" charset="0"/>
              </a:rPr>
              <a:t>Prévention, réglementation et entente de principe</a:t>
            </a:r>
          </a:p>
          <a:p>
            <a:pPr marL="0" indent="0">
              <a:buNone/>
            </a:pPr>
            <a:r>
              <a:rPr lang="fr-CA" dirty="0">
                <a:solidFill>
                  <a:srgbClr val="000000"/>
                </a:solidFill>
                <a:latin typeface="Franklin Gothic Demi" panose="020B0703020102020204" pitchFamily="34" charset="0"/>
              </a:rPr>
              <a:t>Secouriste</a:t>
            </a:r>
          </a:p>
          <a:p>
            <a:pPr marL="0" indent="0">
              <a:buNone/>
            </a:pPr>
            <a:endParaRPr lang="fr-CA" dirty="0">
              <a:solidFill>
                <a:srgbClr val="000000"/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endParaRPr lang="fr-CA" sz="4300" dirty="0">
              <a:solidFill>
                <a:srgbClr val="00000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174814"/>
            <a:ext cx="5263729" cy="349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0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43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Les formations</a:t>
            </a:r>
          </a:p>
          <a:p>
            <a:pPr marL="0" indent="0">
              <a:buNone/>
            </a:pPr>
            <a:r>
              <a:rPr lang="fr-CA" dirty="0">
                <a:solidFill>
                  <a:srgbClr val="000000"/>
                </a:solidFill>
                <a:latin typeface="Franklin Gothic Demi" panose="020B0703020102020204" pitchFamily="34" charset="0"/>
              </a:rPr>
              <a:t>Accueille des candidats</a:t>
            </a:r>
          </a:p>
          <a:p>
            <a:pPr marL="0" indent="0">
              <a:buNone/>
            </a:pPr>
            <a:r>
              <a:rPr lang="fr-CA" dirty="0">
                <a:solidFill>
                  <a:srgbClr val="000000"/>
                </a:solidFill>
                <a:latin typeface="Franklin Gothic Demi" panose="020B0703020102020204" pitchFamily="34" charset="0"/>
              </a:rPr>
              <a:t>Prévention, réglementation et entente de principe</a:t>
            </a:r>
          </a:p>
          <a:p>
            <a:pPr marL="0" indent="0">
              <a:buNone/>
            </a:pPr>
            <a:r>
              <a:rPr lang="fr-CA" dirty="0">
                <a:solidFill>
                  <a:srgbClr val="000000"/>
                </a:solidFill>
                <a:latin typeface="Franklin Gothic Demi" panose="020B0703020102020204" pitchFamily="34" charset="0"/>
              </a:rPr>
              <a:t>Secouriste</a:t>
            </a:r>
          </a:p>
          <a:p>
            <a:pPr marL="0" indent="0">
              <a:buNone/>
            </a:pPr>
            <a:r>
              <a:rPr lang="fr-CA" dirty="0">
                <a:solidFill>
                  <a:srgbClr val="000000"/>
                </a:solidFill>
                <a:latin typeface="Franklin Gothic Demi" panose="020B0703020102020204" pitchFamily="34" charset="0"/>
              </a:rPr>
              <a:t>Mécanique vélo</a:t>
            </a:r>
          </a:p>
          <a:p>
            <a:pPr marL="0" indent="0">
              <a:buNone/>
            </a:pPr>
            <a:endParaRPr lang="fr-CA" dirty="0">
              <a:solidFill>
                <a:srgbClr val="000000"/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endParaRPr lang="fr-CA" sz="4300" dirty="0">
              <a:solidFill>
                <a:srgbClr val="00000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140968"/>
            <a:ext cx="5439332" cy="361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9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43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Les formations</a:t>
            </a:r>
          </a:p>
          <a:p>
            <a:pPr marL="0" indent="0">
              <a:buNone/>
            </a:pPr>
            <a:r>
              <a:rPr lang="fr-CA" dirty="0">
                <a:solidFill>
                  <a:srgbClr val="000000"/>
                </a:solidFill>
                <a:latin typeface="Franklin Gothic Demi" panose="020B0703020102020204" pitchFamily="34" charset="0"/>
              </a:rPr>
              <a:t>Accueille des candidats</a:t>
            </a:r>
          </a:p>
          <a:p>
            <a:pPr marL="0" indent="0">
              <a:buNone/>
            </a:pPr>
            <a:r>
              <a:rPr lang="fr-CA" dirty="0">
                <a:solidFill>
                  <a:srgbClr val="000000"/>
                </a:solidFill>
                <a:latin typeface="Franklin Gothic Demi" panose="020B0703020102020204" pitchFamily="34" charset="0"/>
              </a:rPr>
              <a:t>Prévention, réglementation et entente de principe</a:t>
            </a:r>
          </a:p>
          <a:p>
            <a:pPr marL="0" indent="0">
              <a:buNone/>
            </a:pPr>
            <a:r>
              <a:rPr lang="fr-CA" dirty="0">
                <a:solidFill>
                  <a:srgbClr val="000000"/>
                </a:solidFill>
                <a:latin typeface="Franklin Gothic Demi" panose="020B0703020102020204" pitchFamily="34" charset="0"/>
              </a:rPr>
              <a:t>Secouriste</a:t>
            </a:r>
          </a:p>
          <a:p>
            <a:pPr marL="0" indent="0">
              <a:buNone/>
            </a:pPr>
            <a:r>
              <a:rPr lang="fr-CA" dirty="0">
                <a:solidFill>
                  <a:srgbClr val="000000"/>
                </a:solidFill>
                <a:latin typeface="Franklin Gothic Demi" panose="020B0703020102020204" pitchFamily="34" charset="0"/>
              </a:rPr>
              <a:t>Mécanique vélo</a:t>
            </a:r>
          </a:p>
          <a:p>
            <a:pPr marL="0" indent="0">
              <a:buNone/>
            </a:pPr>
            <a:r>
              <a:rPr lang="fr-CA" dirty="0">
                <a:solidFill>
                  <a:srgbClr val="000000"/>
                </a:solidFill>
                <a:latin typeface="Franklin Gothic Demi" panose="020B0703020102020204" pitchFamily="34" charset="0"/>
              </a:rPr>
              <a:t>Touristique</a:t>
            </a:r>
          </a:p>
          <a:p>
            <a:pPr marL="0" indent="0">
              <a:buNone/>
            </a:pPr>
            <a:endParaRPr lang="fr-CA" dirty="0">
              <a:solidFill>
                <a:srgbClr val="000000"/>
              </a:solidFill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endParaRPr lang="fr-CA" sz="4300" dirty="0">
              <a:solidFill>
                <a:srgbClr val="00000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3217912"/>
            <a:ext cx="5304979" cy="352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5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CA" sz="4300" dirty="0">
                <a:latin typeface="Franklin Gothic Demi" panose="020B0703020102020204" pitchFamily="34" charset="0"/>
              </a:rPr>
              <a:t>Pour qui sont les formations ?</a:t>
            </a:r>
          </a:p>
          <a:p>
            <a:r>
              <a:rPr lang="fr-CA" sz="1500" dirty="0">
                <a:solidFill>
                  <a:schemeClr val="tx1"/>
                </a:solidFill>
              </a:rPr>
              <a:t>Pour les candidats à devenir patrouilleur:</a:t>
            </a:r>
          </a:p>
          <a:p>
            <a:r>
              <a:rPr lang="fr-CA" sz="1500" dirty="0">
                <a:solidFill>
                  <a:schemeClr val="tx1"/>
                </a:solidFill>
              </a:rPr>
              <a:t>Toutes les formations sont obligatoires…</a:t>
            </a:r>
          </a:p>
          <a:p>
            <a:r>
              <a:rPr lang="fr-CA" sz="1500" dirty="0">
                <a:solidFill>
                  <a:schemeClr val="tx1"/>
                </a:solidFill>
              </a:rPr>
              <a:t>Pour les patrouilleurs expérimentés : </a:t>
            </a:r>
          </a:p>
          <a:p>
            <a:r>
              <a:rPr lang="fr-CA" sz="1500" dirty="0">
                <a:solidFill>
                  <a:schemeClr val="tx1"/>
                </a:solidFill>
              </a:rPr>
              <a:t>Formation accueille des candidats : Non requis !</a:t>
            </a:r>
          </a:p>
          <a:p>
            <a:r>
              <a:rPr lang="fr-CA" sz="1500" dirty="0">
                <a:solidFill>
                  <a:schemeClr val="tx1"/>
                </a:solidFill>
              </a:rPr>
              <a:t>Formation mécanique : À faire une année sur deux si vous êtes à l’aise avec les réparations.</a:t>
            </a:r>
          </a:p>
          <a:p>
            <a:r>
              <a:rPr lang="fr-CA" sz="1500" dirty="0">
                <a:solidFill>
                  <a:schemeClr val="tx1"/>
                </a:solidFill>
              </a:rPr>
              <a:t>Formation secouriste : À faire au complet (2 jours tous les 3 ans)</a:t>
            </a:r>
          </a:p>
          <a:p>
            <a:r>
              <a:rPr lang="fr-CA" sz="1500" dirty="0">
                <a:solidFill>
                  <a:schemeClr val="tx1"/>
                </a:solidFill>
              </a:rPr>
              <a:t>                                       À faire sur une journée de rafraichissement lorsque la carte est valide.</a:t>
            </a:r>
          </a:p>
          <a:p>
            <a:r>
              <a:rPr lang="fr-CA" sz="1500" dirty="0">
                <a:solidFill>
                  <a:schemeClr val="tx1"/>
                </a:solidFill>
              </a:rPr>
              <a:t>Formation prévention, réglementation et entente de principe : Chaque année pour tous.</a:t>
            </a:r>
          </a:p>
          <a:p>
            <a:r>
              <a:rPr lang="fr-CA" sz="1500" dirty="0">
                <a:solidFill>
                  <a:schemeClr val="tx1"/>
                </a:solidFill>
              </a:rPr>
              <a:t>Formation touristique : Chaque année pour tous.</a:t>
            </a:r>
          </a:p>
        </p:txBody>
      </p:sp>
    </p:spTree>
    <p:extLst>
      <p:ext uri="{BB962C8B-B14F-4D97-AF65-F5344CB8AC3E}">
        <p14:creationId xmlns:p14="http://schemas.microsoft.com/office/powerpoint/2010/main" val="156929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sz="4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8046156" cy="4525963"/>
          </a:xfrm>
        </p:spPr>
      </p:pic>
      <p:sp>
        <p:nvSpPr>
          <p:cNvPr id="3" name="Rectangle 2"/>
          <p:cNvSpPr/>
          <p:nvPr/>
        </p:nvSpPr>
        <p:spPr>
          <a:xfrm>
            <a:off x="2882487" y="1484784"/>
            <a:ext cx="3448380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buClr>
                <a:srgbClr val="F4680B"/>
              </a:buClr>
              <a:buSzPct val="75000"/>
            </a:pPr>
            <a:r>
              <a:rPr lang="fr-CA" sz="43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L'équipement</a:t>
            </a:r>
          </a:p>
        </p:txBody>
      </p:sp>
    </p:spTree>
    <p:extLst>
      <p:ext uri="{BB962C8B-B14F-4D97-AF65-F5344CB8AC3E}">
        <p14:creationId xmlns:p14="http://schemas.microsoft.com/office/powerpoint/2010/main" val="64078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sz="4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8046156" cy="4525963"/>
          </a:xfrm>
        </p:spPr>
      </p:pic>
      <p:sp>
        <p:nvSpPr>
          <p:cNvPr id="3" name="Rectangle 2"/>
          <p:cNvSpPr/>
          <p:nvPr/>
        </p:nvSpPr>
        <p:spPr>
          <a:xfrm>
            <a:off x="2882487" y="1484784"/>
            <a:ext cx="3448380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buClr>
                <a:srgbClr val="F4680B"/>
              </a:buClr>
              <a:buSzPct val="75000"/>
            </a:pPr>
            <a:r>
              <a:rPr lang="fr-CA" sz="43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L'équipement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1331640" y="2708920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Flèche droite 5"/>
          <p:cNvSpPr/>
          <p:nvPr/>
        </p:nvSpPr>
        <p:spPr>
          <a:xfrm>
            <a:off x="1484040" y="4581128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Flèche droite 6"/>
          <p:cNvSpPr/>
          <p:nvPr/>
        </p:nvSpPr>
        <p:spPr>
          <a:xfrm rot="2589474">
            <a:off x="2522447" y="3645024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Flèche droite 7"/>
          <p:cNvSpPr/>
          <p:nvPr/>
        </p:nvSpPr>
        <p:spPr>
          <a:xfrm>
            <a:off x="3779912" y="4869160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6834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>
                <a:effectLst/>
              </a:rPr>
              <a:t>Démarrer une patrouille à vélo 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4000" b="1" dirty="0">
                <a:solidFill>
                  <a:srgbClr val="010101"/>
                </a:solidFill>
                <a:latin typeface="Franklin Gothic Demi" panose="020B0703020102020204" pitchFamily="34" charset="0"/>
              </a:rPr>
              <a:t>Démarrer une patrouille à vélo </a:t>
            </a:r>
          </a:p>
          <a:p>
            <a:pPr marL="0" indent="0" algn="ctr">
              <a:buNone/>
            </a:pPr>
            <a:r>
              <a:rPr lang="fr-CA" sz="4000" b="1" dirty="0">
                <a:solidFill>
                  <a:srgbClr val="010101"/>
                </a:solidFill>
                <a:latin typeface="Franklin Gothic Demi" panose="020B0703020102020204" pitchFamily="34" charset="0"/>
              </a:rPr>
              <a:t>sur </a:t>
            </a:r>
          </a:p>
          <a:p>
            <a:pPr marL="0" indent="0" algn="ctr">
              <a:buNone/>
            </a:pPr>
            <a:r>
              <a:rPr lang="fr-CA" sz="4000" b="1" dirty="0">
                <a:solidFill>
                  <a:srgbClr val="010101"/>
                </a:solidFill>
                <a:latin typeface="Franklin Gothic Demi" panose="020B0703020102020204" pitchFamily="34" charset="0"/>
              </a:rPr>
              <a:t>le réseau cyclable de votre région</a:t>
            </a:r>
            <a:endParaRPr lang="fr-CA" sz="4000" dirty="0">
              <a:latin typeface="Franklin Gothic Demi" panose="020B0703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4" y="3717032"/>
            <a:ext cx="8742363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05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sz="4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8046156" cy="4525963"/>
          </a:xfrm>
        </p:spPr>
      </p:pic>
      <p:sp>
        <p:nvSpPr>
          <p:cNvPr id="3" name="Rectangle 2"/>
          <p:cNvSpPr/>
          <p:nvPr/>
        </p:nvSpPr>
        <p:spPr>
          <a:xfrm>
            <a:off x="2882487" y="1484784"/>
            <a:ext cx="3448380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buClr>
                <a:srgbClr val="F4680B"/>
              </a:buClr>
              <a:buSzPct val="75000"/>
            </a:pPr>
            <a:r>
              <a:rPr lang="fr-CA" sz="43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L'équipement</a:t>
            </a:r>
          </a:p>
        </p:txBody>
      </p:sp>
      <p:sp>
        <p:nvSpPr>
          <p:cNvPr id="6" name="Flèche droite 5"/>
          <p:cNvSpPr/>
          <p:nvPr/>
        </p:nvSpPr>
        <p:spPr>
          <a:xfrm rot="10800000">
            <a:off x="7596336" y="5805264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Flèche droite 6"/>
          <p:cNvSpPr/>
          <p:nvPr/>
        </p:nvSpPr>
        <p:spPr>
          <a:xfrm>
            <a:off x="4211960" y="4869160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Flèche droite 7"/>
          <p:cNvSpPr/>
          <p:nvPr/>
        </p:nvSpPr>
        <p:spPr>
          <a:xfrm rot="5400000">
            <a:off x="5302349" y="4293096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Flèche droite 8"/>
          <p:cNvSpPr/>
          <p:nvPr/>
        </p:nvSpPr>
        <p:spPr>
          <a:xfrm rot="5400000">
            <a:off x="5785681" y="4293096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Flèche droite 9"/>
          <p:cNvSpPr/>
          <p:nvPr/>
        </p:nvSpPr>
        <p:spPr>
          <a:xfrm>
            <a:off x="3995936" y="6056921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Flèche droite 10"/>
          <p:cNvSpPr/>
          <p:nvPr/>
        </p:nvSpPr>
        <p:spPr>
          <a:xfrm rot="10800000">
            <a:off x="6948264" y="6381329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Flèche droite 11"/>
          <p:cNvSpPr/>
          <p:nvPr/>
        </p:nvSpPr>
        <p:spPr>
          <a:xfrm rot="8046004">
            <a:off x="6412292" y="5197709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9638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sz="4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8046156" cy="4525963"/>
          </a:xfrm>
        </p:spPr>
      </p:pic>
      <p:sp>
        <p:nvSpPr>
          <p:cNvPr id="3" name="Rectangle 2"/>
          <p:cNvSpPr/>
          <p:nvPr/>
        </p:nvSpPr>
        <p:spPr>
          <a:xfrm>
            <a:off x="2882487" y="1484784"/>
            <a:ext cx="3448380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buClr>
                <a:srgbClr val="F4680B"/>
              </a:buClr>
              <a:buSzPct val="75000"/>
            </a:pPr>
            <a:r>
              <a:rPr lang="fr-CA" sz="43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L'équipement</a:t>
            </a:r>
          </a:p>
        </p:txBody>
      </p:sp>
      <p:sp>
        <p:nvSpPr>
          <p:cNvPr id="7" name="Flèche droite 6"/>
          <p:cNvSpPr/>
          <p:nvPr/>
        </p:nvSpPr>
        <p:spPr>
          <a:xfrm>
            <a:off x="2937917" y="3573016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Flèche droite 7"/>
          <p:cNvSpPr/>
          <p:nvPr/>
        </p:nvSpPr>
        <p:spPr>
          <a:xfrm>
            <a:off x="4139952" y="4401108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Flèche droite 11"/>
          <p:cNvSpPr/>
          <p:nvPr/>
        </p:nvSpPr>
        <p:spPr>
          <a:xfrm rot="8046004">
            <a:off x="7348395" y="2646596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0839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sz="4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8046156" cy="4525963"/>
          </a:xfrm>
        </p:spPr>
      </p:pic>
      <p:sp>
        <p:nvSpPr>
          <p:cNvPr id="3" name="Rectangle 2"/>
          <p:cNvSpPr/>
          <p:nvPr/>
        </p:nvSpPr>
        <p:spPr>
          <a:xfrm>
            <a:off x="2882487" y="1484784"/>
            <a:ext cx="3448380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buClr>
                <a:srgbClr val="F4680B"/>
              </a:buClr>
              <a:buSzPct val="75000"/>
            </a:pPr>
            <a:r>
              <a:rPr lang="fr-CA" sz="43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L'équipement</a:t>
            </a:r>
          </a:p>
        </p:txBody>
      </p:sp>
      <p:sp>
        <p:nvSpPr>
          <p:cNvPr id="9" name="Flèche droite 8"/>
          <p:cNvSpPr/>
          <p:nvPr/>
        </p:nvSpPr>
        <p:spPr>
          <a:xfrm rot="7794699">
            <a:off x="7362667" y="4026491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Flèche droite 9"/>
          <p:cNvSpPr/>
          <p:nvPr/>
        </p:nvSpPr>
        <p:spPr>
          <a:xfrm>
            <a:off x="3629422" y="6381330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Flèche droite 10"/>
          <p:cNvSpPr/>
          <p:nvPr/>
        </p:nvSpPr>
        <p:spPr>
          <a:xfrm rot="10800000">
            <a:off x="4788024" y="6273318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Flèche droite 12"/>
          <p:cNvSpPr/>
          <p:nvPr/>
        </p:nvSpPr>
        <p:spPr>
          <a:xfrm rot="5400000">
            <a:off x="4468763" y="4795409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Flèche droite 13"/>
          <p:cNvSpPr/>
          <p:nvPr/>
        </p:nvSpPr>
        <p:spPr>
          <a:xfrm>
            <a:off x="2339752" y="5488285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69458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sz="4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8046156" cy="4525963"/>
          </a:xfrm>
        </p:spPr>
      </p:pic>
      <p:sp>
        <p:nvSpPr>
          <p:cNvPr id="3" name="Rectangle 2"/>
          <p:cNvSpPr/>
          <p:nvPr/>
        </p:nvSpPr>
        <p:spPr>
          <a:xfrm>
            <a:off x="2882487" y="1484784"/>
            <a:ext cx="3448380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buClr>
                <a:srgbClr val="F4680B"/>
              </a:buClr>
              <a:buSzPct val="75000"/>
            </a:pPr>
            <a:r>
              <a:rPr lang="fr-CA" sz="43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L'équipement</a:t>
            </a:r>
          </a:p>
        </p:txBody>
      </p:sp>
      <p:sp>
        <p:nvSpPr>
          <p:cNvPr id="13" name="Flèche droite 12"/>
          <p:cNvSpPr/>
          <p:nvPr/>
        </p:nvSpPr>
        <p:spPr>
          <a:xfrm rot="5400000">
            <a:off x="1079612" y="4731996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1417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ctr" fontAlgn="base">
              <a:buNone/>
            </a:pPr>
            <a:r>
              <a:rPr lang="fr-CA" sz="78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L'apport d'une patrouille dans une communauté</a:t>
            </a:r>
          </a:p>
          <a:p>
            <a:pPr fontAlgn="base"/>
            <a:endParaRPr lang="fr-CA" sz="3300" b="1" dirty="0">
              <a:solidFill>
                <a:srgbClr val="000000"/>
              </a:solidFill>
              <a:latin typeface="Calibri"/>
            </a:endParaRPr>
          </a:p>
          <a:p>
            <a:pPr fontAlgn="base"/>
            <a:r>
              <a:rPr lang="fr-CA" dirty="0">
                <a:solidFill>
                  <a:srgbClr val="000000"/>
                </a:solidFill>
                <a:latin typeface="Calibri"/>
              </a:rPr>
              <a:t>il y avait à Sherbrooke l'an dernier, 43 patrouilleurs qui ont reçus 1025.25 heures de formation. </a:t>
            </a:r>
          </a:p>
          <a:p>
            <a:pPr fontAlgn="base"/>
            <a:r>
              <a:rPr lang="fr-CA" dirty="0">
                <a:solidFill>
                  <a:srgbClr val="000000"/>
                </a:solidFill>
                <a:latin typeface="Calibri"/>
              </a:rPr>
              <a:t>Ils ont fait 769 semaines de patrouille pour </a:t>
            </a:r>
            <a:r>
              <a:rPr lang="fr-CA" sz="2700" b="1" dirty="0">
                <a:solidFill>
                  <a:srgbClr val="000000"/>
                </a:solidFill>
                <a:latin typeface="Calibri"/>
              </a:rPr>
              <a:t>un total de 3761.5 heures de patrouille</a:t>
            </a:r>
            <a:r>
              <a:rPr lang="fr-CA" dirty="0">
                <a:solidFill>
                  <a:srgbClr val="000000"/>
                </a:solidFill>
                <a:latin typeface="Calibri"/>
              </a:rPr>
              <a:t>. </a:t>
            </a:r>
          </a:p>
          <a:p>
            <a:pPr fontAlgn="base"/>
            <a:endParaRPr lang="fr-CA" sz="2700" b="1" dirty="0">
              <a:solidFill>
                <a:srgbClr val="000000"/>
              </a:solidFill>
              <a:latin typeface="Calibri"/>
            </a:endParaRPr>
          </a:p>
          <a:p>
            <a:pPr fontAlgn="base"/>
            <a:r>
              <a:rPr lang="fr-CA" sz="2700" b="1" dirty="0">
                <a:solidFill>
                  <a:srgbClr val="000000"/>
                </a:solidFill>
                <a:latin typeface="Calibri"/>
              </a:rPr>
              <a:t>69</a:t>
            </a:r>
            <a:r>
              <a:rPr lang="fr-CA" dirty="0">
                <a:solidFill>
                  <a:srgbClr val="000000"/>
                </a:solidFill>
                <a:latin typeface="Calibri"/>
              </a:rPr>
              <a:t> 	interventions en premier soins dont 6 appels au 911</a:t>
            </a:r>
          </a:p>
          <a:p>
            <a:pPr fontAlgn="base"/>
            <a:r>
              <a:rPr lang="fr-CA" sz="2700" b="1" dirty="0">
                <a:solidFill>
                  <a:srgbClr val="000000"/>
                </a:solidFill>
                <a:latin typeface="Calibri"/>
              </a:rPr>
              <a:t>1869	</a:t>
            </a:r>
            <a:r>
              <a:rPr lang="fr-CA" dirty="0">
                <a:solidFill>
                  <a:srgbClr val="000000"/>
                </a:solidFill>
                <a:latin typeface="Calibri"/>
              </a:rPr>
              <a:t>interventions en prévention</a:t>
            </a:r>
          </a:p>
          <a:p>
            <a:pPr fontAlgn="base"/>
            <a:r>
              <a:rPr lang="fr-CA" sz="2700" b="1" dirty="0">
                <a:solidFill>
                  <a:srgbClr val="000000"/>
                </a:solidFill>
                <a:latin typeface="Calibri"/>
              </a:rPr>
              <a:t>412	</a:t>
            </a:r>
            <a:r>
              <a:rPr lang="fr-CA" dirty="0">
                <a:solidFill>
                  <a:srgbClr val="000000"/>
                </a:solidFill>
                <a:latin typeface="Calibri"/>
              </a:rPr>
              <a:t>interventions en mécanique vélo</a:t>
            </a:r>
          </a:p>
          <a:p>
            <a:pPr fontAlgn="base"/>
            <a:r>
              <a:rPr lang="fr-CA" sz="2700" b="1" dirty="0">
                <a:solidFill>
                  <a:srgbClr val="000000"/>
                </a:solidFill>
                <a:latin typeface="Calibri"/>
              </a:rPr>
              <a:t>1087	</a:t>
            </a:r>
            <a:r>
              <a:rPr lang="fr-CA" dirty="0">
                <a:solidFill>
                  <a:srgbClr val="000000"/>
                </a:solidFill>
                <a:latin typeface="Calibri"/>
              </a:rPr>
              <a:t>interventions en informations touristiques</a:t>
            </a:r>
          </a:p>
          <a:p>
            <a:pPr fontAlgn="base"/>
            <a:r>
              <a:rPr lang="fr-CA" sz="2700" b="1" dirty="0">
                <a:solidFill>
                  <a:srgbClr val="000000"/>
                </a:solidFill>
                <a:latin typeface="Calibri"/>
              </a:rPr>
              <a:t>3437	</a:t>
            </a:r>
            <a:r>
              <a:rPr lang="fr-CA" dirty="0">
                <a:solidFill>
                  <a:srgbClr val="000000"/>
                </a:solidFill>
                <a:latin typeface="Calibri"/>
              </a:rPr>
              <a:t>interventions total !</a:t>
            </a:r>
          </a:p>
          <a:p>
            <a:pPr fontAlgn="base"/>
            <a:br>
              <a:rPr lang="fr-CA" dirty="0">
                <a:solidFill>
                  <a:srgbClr val="000000"/>
                </a:solidFill>
                <a:latin typeface="Calibri"/>
              </a:rPr>
            </a:br>
            <a:endParaRPr lang="fr-CA" dirty="0">
              <a:solidFill>
                <a:srgbClr val="000000"/>
              </a:solidFill>
              <a:latin typeface="Calibri"/>
            </a:endParaRPr>
          </a:p>
          <a:p>
            <a:pPr fontAlgn="base"/>
            <a:r>
              <a:rPr lang="fr-CA" dirty="0">
                <a:solidFill>
                  <a:srgbClr val="000000"/>
                </a:solidFill>
                <a:latin typeface="Calibri"/>
              </a:rPr>
              <a:t>Nous avons aussi fait 32 accompagnements scolaires, 5 cliniques vélo SAAQ, 5 participations à des engagements communautaires tels que la cyclo-marche sur le cancer du CHUS, la course des mille pattes pour les enfants atteints de maladie orpheline, etc.</a:t>
            </a:r>
          </a:p>
          <a:p>
            <a:pPr fontAlgn="base"/>
            <a:endParaRPr lang="fr-CA" dirty="0">
              <a:solidFill>
                <a:srgbClr val="000000"/>
              </a:solidFill>
              <a:latin typeface="Calibri"/>
            </a:endParaRPr>
          </a:p>
          <a:p>
            <a:pPr fontAlgn="base"/>
            <a:endParaRPr lang="fr-CA" dirty="0">
              <a:solidFill>
                <a:srgbClr val="000000"/>
              </a:solidFill>
              <a:latin typeface="Calibri"/>
            </a:endParaRPr>
          </a:p>
          <a:p>
            <a:pPr marL="0" indent="0" fontAlgn="base">
              <a:buNone/>
            </a:pPr>
            <a:endParaRPr lang="fr-CA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1"/>
            <a:ext cx="8096894" cy="539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43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Points importants pour </a:t>
            </a:r>
          </a:p>
          <a:p>
            <a:pPr marL="0" indent="0" algn="ctr">
              <a:buNone/>
            </a:pPr>
            <a:r>
              <a:rPr lang="fr-CA" sz="43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qu'il y est un an 2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0"/>
          <a:stretch/>
        </p:blipFill>
        <p:spPr>
          <a:xfrm>
            <a:off x="107504" y="3212976"/>
            <a:ext cx="4272475" cy="30579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3637" r="2708"/>
          <a:stretch/>
        </p:blipFill>
        <p:spPr>
          <a:xfrm>
            <a:off x="4516756" y="3212976"/>
            <a:ext cx="4503420" cy="305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8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Merci de votre attention 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64" y="2348880"/>
            <a:ext cx="8326292" cy="385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2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/>
              </a:rPr>
              <a:t>Démarrer une patrouille à vélo 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47" y="1600200"/>
            <a:ext cx="3290905" cy="4525963"/>
          </a:xfrm>
        </p:spPr>
      </p:pic>
    </p:spTree>
    <p:extLst>
      <p:ext uri="{BB962C8B-B14F-4D97-AF65-F5344CB8AC3E}">
        <p14:creationId xmlns:p14="http://schemas.microsoft.com/office/powerpoint/2010/main" val="417426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52936"/>
            <a:ext cx="5184576" cy="389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1340768"/>
            <a:ext cx="806489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F4680B"/>
              </a:buClr>
              <a:buSzPct val="75000"/>
            </a:pPr>
            <a:r>
              <a:rPr lang="fr-CA" sz="43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Pourquoi une patrouille à vélo chez vous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544" y="2852936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4680B"/>
              </a:buClr>
              <a:buSzPct val="75000"/>
              <a:buFont typeface="Wingdings" pitchFamily="2" charset="2"/>
              <a:buChar char=""/>
            </a:pPr>
            <a:r>
              <a:rPr lang="fr-CA" sz="2400" dirty="0">
                <a:solidFill>
                  <a:prstClr val="black"/>
                </a:solidFill>
                <a:latin typeface="Lucida Sans Unicode"/>
              </a:rPr>
              <a:t>Peu d’investissement de la part de la municipalité pour assurer un bon fonctionnement du réseau</a:t>
            </a:r>
            <a:endParaRPr lang="fr-CA" sz="36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888" y="5277757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4680B"/>
              </a:buClr>
              <a:buSzPct val="75000"/>
              <a:buFont typeface="Wingdings" pitchFamily="2" charset="2"/>
              <a:buChar char=""/>
            </a:pPr>
            <a:r>
              <a:rPr lang="fr-CA" sz="2400" dirty="0">
                <a:solidFill>
                  <a:prstClr val="black"/>
                </a:solidFill>
                <a:latin typeface="Lucida Sans Unicode"/>
              </a:rPr>
              <a:t>Surveillance dans le réseau advenant une urgence </a:t>
            </a:r>
            <a:endParaRPr lang="fr-CA" sz="36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8888" y="5733256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4680B"/>
              </a:buClr>
              <a:buSzPct val="75000"/>
              <a:buFont typeface="Wingdings" pitchFamily="2" charset="2"/>
              <a:buChar char=""/>
            </a:pPr>
            <a:r>
              <a:rPr lang="fr-CA" sz="2400" dirty="0">
                <a:solidFill>
                  <a:prstClr val="black"/>
                </a:solidFill>
                <a:latin typeface="Lucida Sans Unicode"/>
              </a:rPr>
              <a:t>Aide aux usagers des pistes cyclables (1</a:t>
            </a:r>
            <a:r>
              <a:rPr lang="fr-CA" sz="2400" baseline="30000" dirty="0">
                <a:solidFill>
                  <a:prstClr val="black"/>
                </a:solidFill>
                <a:latin typeface="Lucida Sans Unicode"/>
              </a:rPr>
              <a:t>er</a:t>
            </a:r>
            <a:r>
              <a:rPr lang="fr-CA" sz="2400" dirty="0">
                <a:solidFill>
                  <a:prstClr val="black"/>
                </a:solidFill>
                <a:latin typeface="Lucida Sans Unicode"/>
              </a:rPr>
              <a:t> soins, prévention, mécanique vélo, info)</a:t>
            </a:r>
          </a:p>
        </p:txBody>
      </p:sp>
      <p:sp>
        <p:nvSpPr>
          <p:cNvPr id="8" name="Rectangle 7"/>
          <p:cNvSpPr/>
          <p:nvPr/>
        </p:nvSpPr>
        <p:spPr>
          <a:xfrm>
            <a:off x="458888" y="3683933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4680B"/>
              </a:buClr>
              <a:buSzPct val="75000"/>
              <a:buFont typeface="Wingdings" pitchFamily="2" charset="2"/>
              <a:buChar char=""/>
            </a:pPr>
            <a:r>
              <a:rPr lang="fr-CA" sz="2400" b="1" dirty="0">
                <a:solidFill>
                  <a:prstClr val="black"/>
                </a:solidFill>
              </a:rPr>
              <a:t>Nombre croissant de nouveaux utilisateurs des pistes cyclables: cyclistes, marcheurs, coureurs, trottinettes, triporteurs, Scooter électrique, planche à roulette « </a:t>
            </a:r>
            <a:r>
              <a:rPr lang="fr-CA" sz="2400" b="1" dirty="0" err="1">
                <a:solidFill>
                  <a:prstClr val="black"/>
                </a:solidFill>
              </a:rPr>
              <a:t>longboard</a:t>
            </a:r>
            <a:r>
              <a:rPr lang="fr-CA" sz="2400" b="1" dirty="0">
                <a:solidFill>
                  <a:prstClr val="black"/>
                </a:solidFill>
              </a:rPr>
              <a:t> », etc.</a:t>
            </a:r>
          </a:p>
        </p:txBody>
      </p:sp>
    </p:spTree>
    <p:extLst>
      <p:ext uri="{BB962C8B-B14F-4D97-AF65-F5344CB8AC3E}">
        <p14:creationId xmlns:p14="http://schemas.microsoft.com/office/powerpoint/2010/main" val="128691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dirty="0"/>
          </a:p>
        </p:txBody>
      </p:sp>
      <p:sp>
        <p:nvSpPr>
          <p:cNvPr id="4" name="Rectangle 3"/>
          <p:cNvSpPr/>
          <p:nvPr/>
        </p:nvSpPr>
        <p:spPr>
          <a:xfrm>
            <a:off x="1475656" y="1628800"/>
            <a:ext cx="612068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43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Des appuis nécessaires </a:t>
            </a:r>
            <a:endParaRPr lang="fr-CA" dirty="0"/>
          </a:p>
        </p:txBody>
      </p:sp>
      <p:sp>
        <p:nvSpPr>
          <p:cNvPr id="5" name="Rectangle 4"/>
          <p:cNvSpPr/>
          <p:nvPr/>
        </p:nvSpPr>
        <p:spPr>
          <a:xfrm>
            <a:off x="179512" y="2712740"/>
            <a:ext cx="511710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400" b="1" dirty="0"/>
              <a:t>Ville, Village, Municipalités régionales </a:t>
            </a:r>
          </a:p>
          <a:p>
            <a:r>
              <a:rPr lang="fr-CA" sz="2400" b="1" dirty="0"/>
              <a:t>de comté (MRC) </a:t>
            </a:r>
          </a:p>
          <a:p>
            <a:r>
              <a:rPr lang="fr-CA" sz="2400" b="1" dirty="0"/>
              <a:t>Police, </a:t>
            </a:r>
          </a:p>
          <a:p>
            <a:r>
              <a:rPr lang="fr-CA" sz="2400" b="1" dirty="0"/>
              <a:t>SPA, Faune</a:t>
            </a:r>
          </a:p>
          <a:p>
            <a:r>
              <a:rPr lang="fr-CA" sz="2400" b="1" dirty="0"/>
              <a:t>Bureau d’information touristique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66" y="2382853"/>
            <a:ext cx="2903245" cy="4358515"/>
          </a:xfrm>
        </p:spPr>
      </p:pic>
    </p:spTree>
    <p:extLst>
      <p:ext uri="{BB962C8B-B14F-4D97-AF65-F5344CB8AC3E}">
        <p14:creationId xmlns:p14="http://schemas.microsoft.com/office/powerpoint/2010/main" val="154462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43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Budget de départ ?</a:t>
            </a:r>
          </a:p>
          <a:p>
            <a:pPr marL="0" indent="0" algn="ctr">
              <a:buNone/>
            </a:pPr>
            <a:r>
              <a:rPr lang="fr-CA" sz="43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                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564904"/>
            <a:ext cx="4316263" cy="265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30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5" y="2461366"/>
            <a:ext cx="8229600" cy="370332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2" y="2470279"/>
            <a:ext cx="8208912" cy="36940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2" y="2470279"/>
            <a:ext cx="8244408" cy="37099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2" y="2470279"/>
            <a:ext cx="8388424" cy="377479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2" y="2470279"/>
            <a:ext cx="8388424" cy="377479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53" y="2454077"/>
            <a:ext cx="8316416" cy="374238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53" y="2470278"/>
            <a:ext cx="8388424" cy="37747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0296" y="1412776"/>
            <a:ext cx="838842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F4680B"/>
              </a:buClr>
              <a:buSzPct val="75000"/>
            </a:pPr>
            <a:r>
              <a:rPr lang="fr-CA" sz="43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Recrutement des bénévoles</a:t>
            </a:r>
          </a:p>
        </p:txBody>
      </p:sp>
    </p:spTree>
    <p:extLst>
      <p:ext uri="{BB962C8B-B14F-4D97-AF65-F5344CB8AC3E}">
        <p14:creationId xmlns:p14="http://schemas.microsoft.com/office/powerpoint/2010/main" val="280380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pPr marL="0" lvl="0" indent="0" algn="ctr">
              <a:buClr>
                <a:srgbClr val="F4680B"/>
              </a:buClr>
              <a:buNone/>
            </a:pPr>
            <a:r>
              <a:rPr lang="fr-CA" sz="4300" b="1" dirty="0">
                <a:solidFill>
                  <a:prstClr val="black"/>
                </a:solidFill>
                <a:latin typeface="Franklin Gothic Demi" panose="020B0703020102020204" pitchFamily="34" charset="0"/>
              </a:rPr>
              <a:t>Rôles et responsabilités du patrouilleur</a:t>
            </a:r>
          </a:p>
          <a:p>
            <a:r>
              <a:rPr lang="fr-CA" dirty="0">
                <a:solidFill>
                  <a:schemeClr val="tx1"/>
                </a:solidFill>
              </a:rPr>
              <a:t>Le patrouilleur c’est un bénévole avec un engagement d’offrir un minimum d'heures durant la période estivale. </a:t>
            </a:r>
          </a:p>
          <a:p>
            <a:r>
              <a:rPr lang="fr-CA" dirty="0">
                <a:solidFill>
                  <a:schemeClr val="tx1"/>
                </a:solidFill>
              </a:rPr>
              <a:t>Dans son engagement, il a le mandat de : éduquer, informer, sécuriser, prévenir, aider, soigner, réparer, diriger, encourager, saluer, collaborer, accompagner, servir, signaler…</a:t>
            </a:r>
          </a:p>
          <a:p>
            <a:r>
              <a:rPr lang="fr-CA" dirty="0">
                <a:solidFill>
                  <a:schemeClr val="tx1"/>
                </a:solidFill>
              </a:rPr>
              <a:t>Les patrouilleurs doivent promouvoir un code de bonne conduite et offrir des ateliers sur la règlementation, la prévention et le bon comportement du partage de la route (piste)</a:t>
            </a:r>
          </a:p>
        </p:txBody>
      </p:sp>
    </p:spTree>
    <p:extLst>
      <p:ext uri="{BB962C8B-B14F-4D97-AF65-F5344CB8AC3E}">
        <p14:creationId xmlns:p14="http://schemas.microsoft.com/office/powerpoint/2010/main" val="105819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/>
              </a:rPr>
              <a:t>Démarrer une patrouille à vélo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4300" b="1" dirty="0">
                <a:solidFill>
                  <a:schemeClr val="tx1"/>
                </a:solidFill>
                <a:latin typeface="Franklin Gothic Demi" panose="020B0703020102020204" pitchFamily="34" charset="0"/>
              </a:rPr>
              <a:t>Rôles et responsabilités du patrouilleur</a:t>
            </a:r>
          </a:p>
          <a:p>
            <a:pPr algn="ctr"/>
            <a:endParaRPr lang="fr-CA" sz="800" b="1" dirty="0"/>
          </a:p>
          <a:p>
            <a:r>
              <a:rPr lang="fr-CA" sz="3400" b="1" dirty="0">
                <a:solidFill>
                  <a:srgbClr val="FF0000"/>
                </a:solidFill>
              </a:rPr>
              <a:t>LA RÈGLE D’OR…</a:t>
            </a:r>
          </a:p>
          <a:p>
            <a:endParaRPr lang="fr-CA" sz="800" b="1" dirty="0"/>
          </a:p>
          <a:p>
            <a:r>
              <a:rPr lang="fr-CA" b="1" dirty="0">
                <a:solidFill>
                  <a:schemeClr val="tx1"/>
                </a:solidFill>
              </a:rPr>
              <a:t>Le patrouilleur volontaire ne se place jamais dans une situation qui pourrait représenter un danger !</a:t>
            </a:r>
          </a:p>
          <a:p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71665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Decatur">
      <a:dk1>
        <a:sysClr val="windowText" lastClr="000000"/>
      </a:dk1>
      <a:lt1>
        <a:sysClr val="window" lastClr="FFFFFF"/>
      </a:lt1>
      <a:dk2>
        <a:srgbClr val="55554A"/>
      </a:dk2>
      <a:lt2>
        <a:srgbClr val="D7DAE1"/>
      </a:lt2>
      <a:accent1>
        <a:srgbClr val="F4680B"/>
      </a:accent1>
      <a:accent2>
        <a:srgbClr val="ABB19F"/>
      </a:accent2>
      <a:accent3>
        <a:srgbClr val="948774"/>
      </a:accent3>
      <a:accent4>
        <a:srgbClr val="7EB8E7"/>
      </a:accent4>
      <a:accent5>
        <a:srgbClr val="E3B651"/>
      </a:accent5>
      <a:accent6>
        <a:srgbClr val="96756C"/>
      </a:accent6>
      <a:hlink>
        <a:srgbClr val="66AACD"/>
      </a:hlink>
      <a:folHlink>
        <a:srgbClr val="809DB3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556082179C8344B8F4598520D5C574" ma:contentTypeVersion="15" ma:contentTypeDescription="Crée un document." ma:contentTypeScope="" ma:versionID="559cb2784049800626e5f41db09df86e">
  <xsd:schema xmlns:xsd="http://www.w3.org/2001/XMLSchema" xmlns:xs="http://www.w3.org/2001/XMLSchema" xmlns:p="http://schemas.microsoft.com/office/2006/metadata/properties" xmlns:ns2="207d7558-0ad2-44e8-a1f5-0917aa1c907e" xmlns:ns3="5cce5719-7ba2-42a2-b499-b775876e8bb2" targetNamespace="http://schemas.microsoft.com/office/2006/metadata/properties" ma:root="true" ma:fieldsID="8ee06720f2afb545d1327334886dc8cc" ns2:_="" ns3:_="">
    <xsd:import namespace="207d7558-0ad2-44e8-a1f5-0917aa1c907e"/>
    <xsd:import namespace="5cce5719-7ba2-42a2-b499-b775876e8b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7d7558-0ad2-44e8-a1f5-0917aa1c90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6fde6c48-f819-4004-bf04-69ba49f0d2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ce5719-7ba2-42a2-b499-b775876e8bb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bce99a3-34f6-43af-92b0-2ebbffa82572}" ma:internalName="TaxCatchAll" ma:showField="CatchAllData" ma:web="5cce5719-7ba2-42a2-b499-b775876e8b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A718FD-3400-4A5D-9F07-6930503AD807}"/>
</file>

<file path=customXml/itemProps2.xml><?xml version="1.0" encoding="utf-8"?>
<ds:datastoreItem xmlns:ds="http://schemas.openxmlformats.org/officeDocument/2006/customXml" ds:itemID="{7FC37AF2-C631-4535-BF76-4CDB60A83775}"/>
</file>

<file path=docProps/app.xml><?xml version="1.0" encoding="utf-8"?>
<Properties xmlns="http://schemas.openxmlformats.org/officeDocument/2006/extended-properties" xmlns:vt="http://schemas.openxmlformats.org/officeDocument/2006/docPropsVTypes">
  <Template>TC101790490[[fn=Decatur]]</Template>
  <TotalTime>35620</TotalTime>
  <Words>823</Words>
  <Application>Microsoft Office PowerPoint</Application>
  <PresentationFormat>Affichage à l'écran (4:3)</PresentationFormat>
  <Paragraphs>136</Paragraphs>
  <Slides>26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6" baseType="lpstr">
      <vt:lpstr>Arial</vt:lpstr>
      <vt:lpstr>Bodoni MT Condensed</vt:lpstr>
      <vt:lpstr>Calibri</vt:lpstr>
      <vt:lpstr>Courier New</vt:lpstr>
      <vt:lpstr>Franklin Gothic Book</vt:lpstr>
      <vt:lpstr>Franklin Gothic Demi</vt:lpstr>
      <vt:lpstr>Lucida Sans Unicode</vt:lpstr>
      <vt:lpstr>Times New Roman</vt:lpstr>
      <vt:lpstr>Wingdings</vt:lpstr>
      <vt:lpstr>Decatur</vt:lpstr>
      <vt:lpstr>Démarrer une patrouille à vélo</vt:lpstr>
      <vt:lpstr>Démarrer une patrouille à vélo </vt:lpstr>
      <vt:lpstr>Démarrer une patrouille à vélo 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  <vt:lpstr>Démarrer une patrouille à vélo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Patrouilleur volontaire</dc:title>
  <dc:creator>Michel Massé</dc:creator>
  <cp:lastModifiedBy>Anick  Bribosia</cp:lastModifiedBy>
  <cp:revision>474</cp:revision>
  <cp:lastPrinted>2013-04-02T22:52:24Z</cp:lastPrinted>
  <dcterms:created xsi:type="dcterms:W3CDTF">2013-03-26T17:51:40Z</dcterms:created>
  <dcterms:modified xsi:type="dcterms:W3CDTF">2023-10-19T13:54:14Z</dcterms:modified>
</cp:coreProperties>
</file>